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4"/>
    <p:sldMasterId id="2147483706" r:id="rId5"/>
  </p:sldMasterIdLst>
  <p:notesMasterIdLst>
    <p:notesMasterId r:id="rId17"/>
  </p:notesMasterIdLst>
  <p:sldIdLst>
    <p:sldId id="385" r:id="rId6"/>
    <p:sldId id="350" r:id="rId7"/>
    <p:sldId id="257" r:id="rId8"/>
    <p:sldId id="381" r:id="rId9"/>
    <p:sldId id="382" r:id="rId10"/>
    <p:sldId id="383" r:id="rId11"/>
    <p:sldId id="386" r:id="rId12"/>
    <p:sldId id="384" r:id="rId13"/>
    <p:sldId id="334" r:id="rId14"/>
    <p:sldId id="388" r:id="rId15"/>
    <p:sldId id="387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FEDE3"/>
    <a:srgbClr val="7665D9"/>
    <a:srgbClr val="9285E1"/>
    <a:srgbClr val="4933CD"/>
    <a:srgbClr val="D6E0E7"/>
    <a:srgbClr val="CBC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Estilo medio 4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BF95F-2881-41CD-9943-9D7D18F4B8D4}" type="datetimeFigureOut">
              <a:rPr lang="es-CO" smtClean="0"/>
              <a:t>18/02/2024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DD76-63D1-433A-8EB0-9E47BFD3B43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2000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182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1401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FE6CB-9248-2818-00AD-CF3359D21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7854712-025D-3685-DDE7-430C76D0E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8256CB-D09E-1BF2-9BEC-AEA4F2994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7D7D43-8B7E-A781-0608-CB5492674D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DD76-63D1-433A-8EB0-9E47BFD3B43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9441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34E42-B181-5064-7F87-FBCFDF345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2811C7C-8162-22AF-0E21-8780D49E4C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E72C89D-0ED9-75A1-6128-83C4839BD9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C469E7-C96A-89D0-B58B-1E6073733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DD76-63D1-433A-8EB0-9E47BFD3B434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7879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4BE38-D566-2322-3616-38621CD1B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F01697-C498-8131-C38A-22C3E7C1FD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C317BF0-536B-3F2E-EE10-7D5A27FD5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D71B64-61C7-61C0-64A9-D81316C0E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B9A9E5-4F7F-4A7D-9DE1-899232329269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1E801C1-E67D-4ED7-9BFB-2D3E6D4C4554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99599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065A-B246-4EE7-8802-9AC5052A3268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29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5CFE7-92FE-43A2-B113-5E5595E6CFA1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DE86183-7B6E-46D8-AB71-39A7BB43C10B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6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33DB5B0-D656-458F-9918-21507D4E9861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153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35C2E7D-7643-4246-A7F6-96FCFF984374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6369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F973992-22BB-4650-9022-7529D499F277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8015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441DE4C-DE6F-457A-897C-56FADA8D1F48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68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51CEC9-F30B-4DDC-A725-622CCCE96043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3795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87AE445-2ED7-4573-A5ED-B0306F9ACE6B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1538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C8361AE-59C6-4363-ADD1-7DBD6C6FB5D2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280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EC4F-E5F5-4EBF-93BA-1823E165F873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5578AAE-FBAE-43B8-BB24-A5A7F4CC2C6A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0231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A8D073-0A34-4BAC-8F4F-CF5BF64450FD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95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D10EBB6-BF75-4B0C-8FF7-93ECFA463EF3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960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7B16E14-5225-4025-A08F-8A8E7F0AF4C8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803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987E669-10AA-42C8-8193-0F868129AD80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25114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3DD512D-EF19-4154-BD77-242CF1D4B093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3985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61C317D-AC45-483E-B810-4413C6187C3E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4513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06001F3-1C14-4DB6-9D9C-831ECFEF7B9E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948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19D1AD6-32FE-4B8B-84FC-35ECB2CE82A7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0060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8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52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1" y="2563128"/>
            <a:ext cx="4031946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6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1" name="Marcador de texto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5" y="2563128"/>
            <a:ext cx="4031946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2" name="Marcador de texto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3" name="Marcador de texto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901" y="4319433"/>
            <a:ext cx="4031946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34" name="Marcador de texto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2" name="Marcador de texto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1" y="4319433"/>
            <a:ext cx="4031946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AGREGAR UN SUBTÍTULO</a:t>
            </a:r>
          </a:p>
        </p:txBody>
      </p:sp>
      <p:sp>
        <p:nvSpPr>
          <p:cNvPr id="13" name="Marcador de texto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4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fld id="{A5D9934C-8F1C-4678-9D11-907F67931986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90" y="0"/>
            <a:ext cx="3503612" cy="2352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5" y="4"/>
            <a:ext cx="2471058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473953"/>
            <a:ext cx="2057400" cy="164782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1" y="5180890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3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B3CADC5-288B-4E3D-AFD8-7FBFC412AC2A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491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de contenido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52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8" y="1530640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7" name="Marcador de texto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1860060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8" y="2630436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8" name="Marcador de texto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2959856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8" y="3730231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0" name="Marcador de texto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059653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3" name="Marcador de texto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8" y="4830026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4" name="Marcador de texto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2" y="5159449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2" y="6356355"/>
            <a:ext cx="947516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849024E2-77A9-4868-8CD9-B87E4DD1D6CD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7" y="6356355"/>
            <a:ext cx="3243944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9" y="6356355"/>
            <a:ext cx="653144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5" y="-1"/>
            <a:ext cx="4896734" cy="43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49" y="2571237"/>
            <a:ext cx="4179571" cy="1715531"/>
          </a:xfrm>
        </p:spPr>
        <p:txBody>
          <a:bodyPr rtlCol="0" anchor="ctr">
            <a:noAutofit/>
          </a:bodyPr>
          <a:lstStyle>
            <a:lvl1pPr algn="l">
              <a:defRPr sz="3240" spc="13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" y="828677"/>
            <a:ext cx="5876927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1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70" y="1152776"/>
            <a:ext cx="5431972" cy="846301"/>
          </a:xfrm>
        </p:spPr>
        <p:txBody>
          <a:bodyPr rtlCol="0" anchor="t">
            <a:normAutofit/>
          </a:bodyPr>
          <a:lstStyle>
            <a:lvl1pPr>
              <a:defRPr lang="en-US" sz="252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8" y="2469520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2798940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8" y="3569316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4" name="Marcador de texto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3898736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8" y="4669112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16" name="Marcador de texto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998533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17" name="Marcador de fecha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2" y="6356355"/>
            <a:ext cx="947516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2787C3C7-BB79-4599-9DB8-AB687542BC73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18" name="Marcador de pie de página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7" y="6356355"/>
            <a:ext cx="3243944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19" name="Marcador de número de diapositiva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9" y="6356355"/>
            <a:ext cx="653144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1786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tiva de mercado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8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52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8" y="3064619"/>
            <a:ext cx="1240972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600" kern="1200" cap="all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6" y="3064619"/>
            <a:ext cx="1240972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600" kern="1200" cap="all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5" y="3064619"/>
            <a:ext cx="1240972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3600" kern="1200" cap="all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701" y="4824192"/>
            <a:ext cx="3124093" cy="462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all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2" y="4824192"/>
            <a:ext cx="3139478" cy="46292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cap="all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800" cap="all" spc="46" baseline="0">
                <a:solidFill>
                  <a:schemeClr val="bg1"/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3" y="4824192"/>
            <a:ext cx="3124093" cy="462928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cap="all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6" y="2531837"/>
            <a:ext cx="2190752" cy="19431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10" y="2421056"/>
            <a:ext cx="2324101" cy="2057400"/>
          </a:xfrm>
          <a:prstGeom prst="rect">
            <a:avLst/>
          </a:prstGeom>
        </p:spPr>
      </p:pic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701" y="5280767"/>
            <a:ext cx="3124093" cy="46292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cap="none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2" y="5280767"/>
            <a:ext cx="3139478" cy="46292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cap="none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 algn="ctr">
              <a:lnSpc>
                <a:spcPct val="100000"/>
              </a:lnSpc>
              <a:buNone/>
              <a:defRPr sz="1260" cap="none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  <p:sp>
        <p:nvSpPr>
          <p:cNvPr id="27" name="Marcador de contenido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3" y="5280767"/>
            <a:ext cx="3124093" cy="46292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cap="none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2pPr>
            <a:lvl3pPr marL="82296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3pPr>
            <a:lvl4pPr marL="123444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4pPr>
            <a:lvl5pPr marL="1645920" indent="0">
              <a:lnSpc>
                <a:spcPct val="100000"/>
              </a:lnSpc>
              <a:buNone/>
              <a:defRPr sz="1260" spc="46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EE18BD06-C1CF-4031-BBE1-8879E3C67D7B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7927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2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70" y="1152776"/>
            <a:ext cx="5431972" cy="846301"/>
          </a:xfrm>
        </p:spPr>
        <p:txBody>
          <a:bodyPr rtlCol="0" anchor="t">
            <a:normAutofit/>
          </a:bodyPr>
          <a:lstStyle>
            <a:lvl1pPr>
              <a:defRPr lang="en-US" sz="252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8" y="2469520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5" name="Marcador de texto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9" y="2798940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6" name="Marcador de texto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8" y="3569316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9" y="3898736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8" name="Marcador de texto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8" y="4669112"/>
            <a:ext cx="5433205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1800" kern="1200" cap="all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es-ES" noProof="0"/>
              <a:t>HAGA CLIC PARA AGREGAR UN SUBTÍTULO</a:t>
            </a:r>
          </a:p>
        </p:txBody>
      </p:sp>
      <p:sp>
        <p:nvSpPr>
          <p:cNvPr id="29" name="Marcador de texto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9" y="4998533"/>
            <a:ext cx="5431972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2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Haga clic para agregar texto</a:t>
            </a:r>
          </a:p>
        </p:txBody>
      </p:sp>
      <p:sp>
        <p:nvSpPr>
          <p:cNvPr id="21" name="Marcador de fecha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00AB8237-61FA-4FFC-A3DD-4F697756B329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22" name="Marcador de pie de página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24" name="Marcador de número de diapositiva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9495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779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3" y="3057683"/>
            <a:ext cx="12191999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264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52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6" name="Marcador de texto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26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7" name="Marcador de texto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8" name="Marcador de texto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26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4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90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9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2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6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700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8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sz="1264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Marcador de fecha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B61AD88A-E619-4C35-8392-8DD9BCC36D29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37" name="Marcador de pie de página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38" name="Marcador de número de diapositiva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895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SmartArt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81"/>
            <a:ext cx="10515600" cy="369764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en el icono para agregar un elemento gráfico SmartArt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52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ACBEE81F-01D5-44CF-9176-31DED6125510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1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17351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8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520" kern="1200" spc="136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s-ES" noProof="0"/>
              <a:t>HAGA CLIC PARA MODIFICAR EL ESTILO DEL TÍTULO MAESTRO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8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90"/>
            </a:lvl3pPr>
            <a:lvl4pPr marL="1234440" indent="0">
              <a:buNone/>
              <a:defRPr sz="946"/>
            </a:lvl4pPr>
            <a:lvl5pPr marL="1645920" indent="0">
              <a:buNone/>
              <a:defRPr sz="946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1" y="3788814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8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1" y="446481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26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5120727"/>
            <a:ext cx="2330726" cy="853168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/>
            </a:lvl2pPr>
            <a:lvl3pPr marL="822960" indent="0">
              <a:lnSpc>
                <a:spcPct val="100000"/>
              </a:lnSpc>
              <a:buNone/>
              <a:defRPr sz="1260" spc="46" baseline="0"/>
            </a:lvl3pPr>
            <a:lvl4pPr marL="1234440" indent="0">
              <a:lnSpc>
                <a:spcPct val="100000"/>
              </a:lnSpc>
              <a:buNone/>
              <a:defRPr sz="1260" spc="46" baseline="0"/>
            </a:lvl4pPr>
            <a:lvl5pPr marL="1645920" indent="0">
              <a:lnSpc>
                <a:spcPct val="100000"/>
              </a:lnSpc>
              <a:buNone/>
              <a:defRPr sz="1260" spc="46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4" name="Marcador de contenido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2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90"/>
            </a:lvl3pPr>
            <a:lvl4pPr marL="1234440" indent="0">
              <a:buNone/>
              <a:defRPr sz="946"/>
            </a:lvl4pPr>
            <a:lvl5pPr marL="1645920" indent="0">
              <a:buNone/>
              <a:defRPr sz="946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6" y="3788814"/>
            <a:ext cx="2342207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8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6" y="4464814"/>
            <a:ext cx="2342207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26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marL="0" lvl="0" indent="0" algn="l" defTabSz="82296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s-ES" noProof="0"/>
              <a:t>HAGA CLIC PARA EDITAR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6" y="5120727"/>
            <a:ext cx="2342207" cy="853168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/>
            </a:lvl2pPr>
            <a:lvl3pPr marL="822960" indent="0">
              <a:lnSpc>
                <a:spcPct val="100000"/>
              </a:lnSpc>
              <a:buNone/>
              <a:defRPr sz="1260" spc="46" baseline="0"/>
            </a:lvl3pPr>
            <a:lvl4pPr marL="1234440" indent="0">
              <a:lnSpc>
                <a:spcPct val="100000"/>
              </a:lnSpc>
              <a:buNone/>
              <a:defRPr sz="1260" spc="46" baseline="0"/>
            </a:lvl4pPr>
            <a:lvl5pPr marL="1645920" indent="0">
              <a:lnSpc>
                <a:spcPct val="100000"/>
              </a:lnSpc>
              <a:buNone/>
              <a:defRPr sz="1260" spc="46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contenido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8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90"/>
            </a:lvl3pPr>
            <a:lvl4pPr marL="1234440" indent="0">
              <a:buNone/>
              <a:defRPr sz="946"/>
            </a:lvl4pPr>
            <a:lvl5pPr marL="1645920" indent="0">
              <a:buNone/>
              <a:defRPr sz="946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12" y="3788814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8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19" name="Marcador de texto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12" y="446481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26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2" name="Marcador de contenido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12" y="5120727"/>
            <a:ext cx="2330726" cy="853168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/>
            </a:lvl2pPr>
            <a:lvl3pPr marL="822960" indent="0">
              <a:lnSpc>
                <a:spcPct val="100000"/>
              </a:lnSpc>
              <a:buNone/>
              <a:defRPr sz="1260" spc="46" baseline="0"/>
            </a:lvl3pPr>
            <a:lvl4pPr marL="1234440" indent="0">
              <a:lnSpc>
                <a:spcPct val="100000"/>
              </a:lnSpc>
              <a:buNone/>
              <a:defRPr sz="1260" spc="46" baseline="0"/>
            </a:lvl4pPr>
            <a:lvl5pPr marL="1645920" indent="0">
              <a:lnSpc>
                <a:spcPct val="100000"/>
              </a:lnSpc>
              <a:buNone/>
              <a:defRPr sz="1260" spc="46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contenido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2" y="2370670"/>
            <a:ext cx="1856232" cy="1664208"/>
          </a:xfrm>
        </p:spPr>
        <p:txBody>
          <a:bodyPr rtlCol="0">
            <a:noAutofit/>
          </a:bodyPr>
          <a:lstStyle>
            <a:lvl1pPr marL="0" indent="0" algn="ctr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90"/>
            </a:lvl3pPr>
            <a:lvl4pPr marL="1234440" indent="0">
              <a:buNone/>
              <a:defRPr sz="946"/>
            </a:lvl4pPr>
            <a:lvl5pPr marL="1645920" indent="0">
              <a:buNone/>
              <a:defRPr sz="946"/>
            </a:lvl5pPr>
          </a:lstStyle>
          <a:p>
            <a:pPr lvl="0" rtl="0"/>
            <a:r>
              <a:rPr lang="es-ES" noProof="0"/>
              <a:t>Haga clic para agregar contenido</a:t>
            </a:r>
          </a:p>
        </p:txBody>
      </p:sp>
      <p:sp>
        <p:nvSpPr>
          <p:cNvPr id="14" name="Marcador de texto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8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288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#</a:t>
            </a:r>
          </a:p>
        </p:txBody>
      </p:sp>
      <p:sp>
        <p:nvSpPr>
          <p:cNvPr id="23" name="Marcador de texto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6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260" kern="1200" spc="136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 rtl="0"/>
            <a:r>
              <a:rPr lang="es-ES" noProof="0"/>
              <a:t>HAGA CLIC PARA EDITAR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" y="1"/>
            <a:ext cx="1238251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" y="4"/>
            <a:ext cx="3790952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70"/>
            <a:ext cx="2330726" cy="853168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60" spc="46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11480" indent="0">
              <a:lnSpc>
                <a:spcPct val="100000"/>
              </a:lnSpc>
              <a:buNone/>
              <a:defRPr sz="1260" spc="46" baseline="0"/>
            </a:lvl2pPr>
            <a:lvl3pPr marL="822960" indent="0">
              <a:lnSpc>
                <a:spcPct val="100000"/>
              </a:lnSpc>
              <a:buNone/>
              <a:defRPr sz="1260" spc="46" baseline="0"/>
            </a:lvl3pPr>
            <a:lvl4pPr marL="1234440" indent="0">
              <a:lnSpc>
                <a:spcPct val="100000"/>
              </a:lnSpc>
              <a:buNone/>
              <a:defRPr sz="1260" spc="46" baseline="0"/>
            </a:lvl4pPr>
            <a:lvl5pPr marL="1645920" indent="0">
              <a:lnSpc>
                <a:spcPct val="100000"/>
              </a:lnSpc>
              <a:buNone/>
              <a:defRPr sz="1260" spc="46" baseline="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3C0A820D-0DE8-4F4C-9ACF-0CDBB9A47E8D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810"/>
            </a:lvl1pPr>
          </a:lstStyle>
          <a:p>
            <a:pPr rtl="0"/>
            <a:fld id="{B5CEABB6-07DC-46E8-9B57-56EC44A396E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90066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38D3E-656D-484F-963D-5C2492EBFE86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9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E23D0-3124-4950-BE6F-AA9814C597B4}" type="datetime1">
              <a:rPr lang="en-US" smtClean="0"/>
              <a:t>2/18/2024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8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3665-5A31-44A3-A2DE-6488636C2D9C}" type="datetime1">
              <a:rPr lang="en-US" smtClean="0"/>
              <a:t>2/18/2024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8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24A04-6A78-4566-8CC8-EDE53C964D3A}" type="datetime1">
              <a:rPr lang="en-US" smtClean="0"/>
              <a:t>2/18/2024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1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C37FAAD-93CB-439B-9416-88A7C22BA95D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682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B8A4B3-0580-4995-8CB6-D8DDFC19A449}" type="datetime1">
              <a:rPr lang="en-US" smtClean="0"/>
              <a:t>2/18/2024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830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08AAE7B-C45B-4A7A-A33A-0CBC6D0DD8C7}" type="datetime1">
              <a:rPr lang="en-US" smtClean="0"/>
              <a:t>2/18/2024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Pontificia Universidad Javeriana, Facultad de ingeniería, Ingeniería Electrónica, Bogotá - Colombia, Noviembre 2023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58385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C4888A0-607C-402F-B173-2E17B7C11813}" type="datetime1">
              <a:rPr lang="en-US" noProof="0" smtClean="0"/>
              <a:t>2/18/2024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Pontificia Universidad Javeriana, Facultad de ingeniería, Ingeniería Electrónica, Bogotá - Colombia, Noviembre 2023</a:t>
            </a:r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496346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664" r:id="rId18"/>
    <p:sldLayoutId id="2147483665" r:id="rId19"/>
    <p:sldLayoutId id="2147483667" r:id="rId20"/>
    <p:sldLayoutId id="2147483668" r:id="rId21"/>
    <p:sldLayoutId id="2147483670" r:id="rId22"/>
    <p:sldLayoutId id="2147483672" r:id="rId23"/>
    <p:sldLayoutId id="2147483673" r:id="rId24"/>
    <p:sldLayoutId id="2147483674" r:id="rId25"/>
    <p:sldLayoutId id="2147483677" r:id="rId26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.png"/><Relationship Id="rId9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00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slide" Target="slide7.xml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00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slide" Target="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B565A-E8D8-E5B5-FD5B-0B2715BBC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421823-9A79-5778-7E26-195BB647E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1</a:t>
            </a:fld>
            <a:endParaRPr lang="en-U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A7BDD64-395F-1645-435D-25C06212412D}"/>
              </a:ext>
            </a:extLst>
          </p:cNvPr>
          <p:cNvSpPr/>
          <p:nvPr/>
        </p:nvSpPr>
        <p:spPr>
          <a:xfrm>
            <a:off x="-245327" y="-105937"/>
            <a:ext cx="12980019" cy="7069873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5606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CE33C8D-B1F4-5AD7-A773-20C043ADAB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5" r="8885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427E16CC-CC1F-53B4-9166-BB718031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93564" y="6453386"/>
            <a:ext cx="6280830" cy="404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1100">
                <a:solidFill>
                  <a:srgbClr val="FFFFFF"/>
                </a:solidFill>
              </a:rPr>
              <a:t>Pontificia Universidad Javeriana, Facultad de ingeniería, Ingeniería Electrónica, Bogotá - Colombia, Noviembre 2023</a:t>
            </a:r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DF9204C-2069-0BB6-1D7E-EDAF0A0A2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1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C290C0-DF9F-A4FE-CBB4-832BC46B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F9B1FBFA-23C4-022B-6F5F-52C7850F62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2"/>
          <a:stretch/>
        </p:blipFill>
        <p:spPr>
          <a:xfrm>
            <a:off x="10566400" y="-14516"/>
            <a:ext cx="1625600" cy="6872516"/>
          </a:xfrm>
          <a:prstGeom prst="rect">
            <a:avLst/>
          </a:prstGeom>
        </p:spPr>
      </p:pic>
      <p:pic>
        <p:nvPicPr>
          <p:cNvPr id="24" name="Imagen 2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C131FD75-C527-6E00-BFA7-E192BEEBAC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2" t="17022" r="11939" b="24681"/>
          <a:stretch/>
        </p:blipFill>
        <p:spPr>
          <a:xfrm>
            <a:off x="2587136" y="545527"/>
            <a:ext cx="7017728" cy="532156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3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7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8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49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0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1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2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3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4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5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6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7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8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59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0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1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2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63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2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3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4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36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6="http://schemas.microsoft.com/office/drawing/2014/main" xmlns:p14="http://schemas.microsoft.com/office/powerpoint/2010/main"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CO"/>
              </a:p>
            </p:txBody>
          </p:sp>
        </p:grpSp>
      </p:grpSp>
      <p:pic>
        <p:nvPicPr>
          <p:cNvPr id="3" name="Imagen 2" descr="Una manzana verde&#10;&#10;Descripción generada automáticamente con confianza media">
            <a:extLst>
              <a:ext uri="{FF2B5EF4-FFF2-40B4-BE49-F238E27FC236}">
                <a16:creationId xmlns:a16="http://schemas.microsoft.com/office/drawing/2014/main" id="{EB204DB7-322A-8E7E-03CD-80BF9041D6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625" b="2312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Marcador de número de diapositiva 10">
            <a:extLst>
              <a:ext uri="{FF2B5EF4-FFF2-40B4-BE49-F238E27FC236}">
                <a16:creationId xmlns:a16="http://schemas.microsoft.com/office/drawing/2014/main" id="{60E00767-B991-76C6-8107-2F7FE001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69E57DC2-970A-4B3E-BB1C-7A09969E49DF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5561355-597E-85BC-DB78-2C7E7BC39353}"/>
              </a:ext>
            </a:extLst>
          </p:cNvPr>
          <p:cNvSpPr txBox="1"/>
          <p:nvPr/>
        </p:nvSpPr>
        <p:spPr>
          <a:xfrm>
            <a:off x="357188" y="409025"/>
            <a:ext cx="11244262" cy="175432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5400" b="1" dirty="0">
                <a:solidFill>
                  <a:srgbClr val="FFFFFF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12 millones de toneladas </a:t>
            </a:r>
          </a:p>
          <a:p>
            <a:pPr algn="ctr"/>
            <a:r>
              <a:rPr lang="es-CO" sz="5400" dirty="0">
                <a:solidFill>
                  <a:srgbClr val="FFFFFF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x año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C29965C-038F-8D06-BDE2-52FED26EF5F3}"/>
              </a:ext>
            </a:extLst>
          </p:cNvPr>
          <p:cNvSpPr txBox="1"/>
          <p:nvPr/>
        </p:nvSpPr>
        <p:spPr>
          <a:xfrm>
            <a:off x="290493" y="3972337"/>
            <a:ext cx="11244262" cy="175432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O" sz="5400" dirty="0">
                <a:solidFill>
                  <a:srgbClr val="FFFFFF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26% perteneciente al rubro de los restaurantes</a:t>
            </a:r>
          </a:p>
        </p:txBody>
      </p:sp>
      <p:pic>
        <p:nvPicPr>
          <p:cNvPr id="12" name="Gráfico 11" descr="Bolsa de la compra con relleno sólido">
            <a:extLst>
              <a:ext uri="{FF2B5EF4-FFF2-40B4-BE49-F238E27FC236}">
                <a16:creationId xmlns:a16="http://schemas.microsoft.com/office/drawing/2014/main" id="{50FB77E9-497E-D25A-CC19-ADCF1A997C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0505" y="1382713"/>
            <a:ext cx="4019962" cy="401996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4" name="Gráfico 13" descr="Dinero volando con relleno sólido">
            <a:extLst>
              <a:ext uri="{FF2B5EF4-FFF2-40B4-BE49-F238E27FC236}">
                <a16:creationId xmlns:a16="http://schemas.microsoft.com/office/drawing/2014/main" id="{5349F181-6C57-2F78-AE42-6821FCCEEE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26485" y="2197547"/>
            <a:ext cx="2860881" cy="286088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9" name="Gráfico 18" descr="Mano abierta con planta con relleno sólido">
            <a:extLst>
              <a:ext uri="{FF2B5EF4-FFF2-40B4-BE49-F238E27FC236}">
                <a16:creationId xmlns:a16="http://schemas.microsoft.com/office/drawing/2014/main" id="{DFECB039-3F80-8A44-9DCE-BE85850A86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66123" y="1865313"/>
            <a:ext cx="2916238" cy="291623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578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0" grpId="0" animBg="1"/>
      <p:bldP spid="1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D65EC47E-12B7-ACF2-8577-65680668F7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82"/>
          <a:stretch/>
        </p:blipFill>
        <p:spPr>
          <a:xfrm>
            <a:off x="10566400" y="-14516"/>
            <a:ext cx="1625600" cy="6872516"/>
          </a:xfrm>
          <a:prstGeom prst="rect">
            <a:avLst/>
          </a:prstGeom>
        </p:spPr>
      </p:pic>
      <p:pic>
        <p:nvPicPr>
          <p:cNvPr id="24" name="Imagen 23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2EA3A8D7-C48A-E26B-696B-70906D4E36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2" t="17022" r="11939" b="24681"/>
          <a:stretch/>
        </p:blipFill>
        <p:spPr>
          <a:xfrm>
            <a:off x="2587136" y="545527"/>
            <a:ext cx="7017728" cy="532156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B6B11-BC31-9511-8400-86014933E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9A14A54F-FE22-C46E-8EDD-15562172B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C27A1B9-27A7-8834-A816-AC447DD4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09170" y="6453386"/>
            <a:ext cx="1596292" cy="40461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E9A1CCBF-8D0B-6FAF-7818-8E9FE8BDC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73" y="1552418"/>
            <a:ext cx="1480219" cy="1420210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67598F20-CDA7-776E-BB94-37554A8CE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41" y="3072085"/>
            <a:ext cx="1506363" cy="1560869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D89452DD-3D59-79D3-6832-2B815AFCB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97" y="4739249"/>
            <a:ext cx="1442613" cy="14971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1A3498F-7900-83AB-99E0-700ABEBC1F75}"/>
              </a:ext>
            </a:extLst>
          </p:cNvPr>
          <p:cNvSpPr txBox="1"/>
          <p:nvPr/>
        </p:nvSpPr>
        <p:spPr>
          <a:xfrm>
            <a:off x="1283841" y="173303"/>
            <a:ext cx="1690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latin typeface="Tw Cen MT" panose="020B0602020104020603" pitchFamily="34" charset="0"/>
              </a:rPr>
              <a:t>Negocios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BE072B27-D8C8-2BA7-AB0A-1629BF2148AE}"/>
              </a:ext>
            </a:extLst>
          </p:cNvPr>
          <p:cNvCxnSpPr>
            <a:cxnSpLocks/>
          </p:cNvCxnSpPr>
          <p:nvPr/>
        </p:nvCxnSpPr>
        <p:spPr>
          <a:xfrm>
            <a:off x="3040082" y="3778299"/>
            <a:ext cx="1771137" cy="0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6C62BA67-B56E-15DE-2BEB-BC9918BF17BB}"/>
              </a:ext>
            </a:extLst>
          </p:cNvPr>
          <p:cNvCxnSpPr>
            <a:cxnSpLocks/>
          </p:cNvCxnSpPr>
          <p:nvPr/>
        </p:nvCxnSpPr>
        <p:spPr>
          <a:xfrm flipV="1">
            <a:off x="3272010" y="4976371"/>
            <a:ext cx="1475072" cy="240729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8" name="Gráfico 37" descr="Bolsa de la compra con relleno sólido">
            <a:extLst>
              <a:ext uri="{FF2B5EF4-FFF2-40B4-BE49-F238E27FC236}">
                <a16:creationId xmlns:a16="http://schemas.microsoft.com/office/drawing/2014/main" id="{63338354-1652-96FF-96F3-A7F7C95522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2654" y="3033207"/>
            <a:ext cx="1490184" cy="1490184"/>
          </a:xfrm>
          <a:prstGeom prst="rect">
            <a:avLst/>
          </a:prstGeom>
        </p:spPr>
      </p:pic>
      <p:pic>
        <p:nvPicPr>
          <p:cNvPr id="43" name="Imagen 42" descr="Icono&#10;&#10;Descripción generada automáticamente">
            <a:extLst>
              <a:ext uri="{FF2B5EF4-FFF2-40B4-BE49-F238E27FC236}">
                <a16:creationId xmlns:a16="http://schemas.microsoft.com/office/drawing/2014/main" id="{FA522770-9EB6-3B3D-BB86-859C57FC14F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8" r="35890"/>
          <a:stretch/>
        </p:blipFill>
        <p:spPr>
          <a:xfrm>
            <a:off x="9258840" y="2460478"/>
            <a:ext cx="1490184" cy="2300578"/>
          </a:xfrm>
          <a:prstGeom prst="rect">
            <a:avLst/>
          </a:prstGeom>
        </p:spPr>
      </p:pic>
      <p:pic>
        <p:nvPicPr>
          <p:cNvPr id="47" name="Imagen 46" descr="Forma, Flecha&#10;&#10;Descripción generada automáticamente">
            <a:extLst>
              <a:ext uri="{FF2B5EF4-FFF2-40B4-BE49-F238E27FC236}">
                <a16:creationId xmlns:a16="http://schemas.microsoft.com/office/drawing/2014/main" id="{60554D2F-949F-BDA9-019D-50CA2A6200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5503">
            <a:off x="6571133" y="3437267"/>
            <a:ext cx="854160" cy="918222"/>
          </a:xfrm>
          <a:prstGeom prst="rect">
            <a:avLst/>
          </a:prstGeom>
        </p:spPr>
      </p:pic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E4338E55-2867-6AE0-CC89-26B74D56A3BB}"/>
              </a:ext>
            </a:extLst>
          </p:cNvPr>
          <p:cNvCxnSpPr>
            <a:cxnSpLocks/>
          </p:cNvCxnSpPr>
          <p:nvPr/>
        </p:nvCxnSpPr>
        <p:spPr>
          <a:xfrm>
            <a:off x="7888341" y="3778299"/>
            <a:ext cx="1181908" cy="0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03019D07-FB3A-581A-38D8-CC55756E6F53}"/>
              </a:ext>
            </a:extLst>
          </p:cNvPr>
          <p:cNvCxnSpPr>
            <a:cxnSpLocks/>
          </p:cNvCxnSpPr>
          <p:nvPr/>
        </p:nvCxnSpPr>
        <p:spPr>
          <a:xfrm>
            <a:off x="3123210" y="5947261"/>
            <a:ext cx="6135630" cy="0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4" name="Imagen 53" descr="Interfaz de usuario gráfica, Forma&#10;&#10;Descripción generada automáticamente con confianza media">
            <a:extLst>
              <a:ext uri="{FF2B5EF4-FFF2-40B4-BE49-F238E27FC236}">
                <a16:creationId xmlns:a16="http://schemas.microsoft.com/office/drawing/2014/main" id="{02388CF7-2C34-4685-E1DB-F3AE34849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26" y="2061150"/>
            <a:ext cx="1383350" cy="979061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A372B181-54BA-4F2A-344C-396BB4A3DC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5814" y="5320149"/>
            <a:ext cx="846864" cy="599365"/>
          </a:xfrm>
          <a:prstGeom prst="rect">
            <a:avLst/>
          </a:prstGeom>
        </p:spPr>
      </p:pic>
      <p:pic>
        <p:nvPicPr>
          <p:cNvPr id="58" name="Imagen 57" descr="Texto&#10;&#10;Descripción generada automáticamente con confianza media">
            <a:extLst>
              <a:ext uri="{FF2B5EF4-FFF2-40B4-BE49-F238E27FC236}">
                <a16:creationId xmlns:a16="http://schemas.microsoft.com/office/drawing/2014/main" id="{3F027965-D9D1-EA8C-AA25-7523898A21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153" y="5047622"/>
            <a:ext cx="1490184" cy="1497147"/>
          </a:xfrm>
          <a:prstGeom prst="rect">
            <a:avLst/>
          </a:prstGeom>
        </p:spPr>
      </p:pic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FEB9E936-3DE2-9994-79F2-9A483446E177}"/>
              </a:ext>
            </a:extLst>
          </p:cNvPr>
          <p:cNvCxnSpPr>
            <a:cxnSpLocks/>
          </p:cNvCxnSpPr>
          <p:nvPr/>
        </p:nvCxnSpPr>
        <p:spPr>
          <a:xfrm>
            <a:off x="3123210" y="2321401"/>
            <a:ext cx="1614376" cy="439575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F9FF6C92-57A5-99F6-54C7-60BEA4E71ABB}"/>
              </a:ext>
            </a:extLst>
          </p:cNvPr>
          <p:cNvCxnSpPr>
            <a:cxnSpLocks/>
          </p:cNvCxnSpPr>
          <p:nvPr/>
        </p:nvCxnSpPr>
        <p:spPr>
          <a:xfrm flipV="1">
            <a:off x="7350869" y="1636426"/>
            <a:ext cx="1006502" cy="936951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15A94627-4961-BB2D-6A11-F79019B67C29}"/>
              </a:ext>
            </a:extLst>
          </p:cNvPr>
          <p:cNvCxnSpPr>
            <a:cxnSpLocks/>
          </p:cNvCxnSpPr>
          <p:nvPr/>
        </p:nvCxnSpPr>
        <p:spPr>
          <a:xfrm flipH="1">
            <a:off x="3272010" y="1130298"/>
            <a:ext cx="4039568" cy="704838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4190D9D-BCA2-1025-2FE7-0C055EB35E65}"/>
              </a:ext>
            </a:extLst>
          </p:cNvPr>
          <p:cNvSpPr txBox="1"/>
          <p:nvPr/>
        </p:nvSpPr>
        <p:spPr>
          <a:xfrm>
            <a:off x="5291794" y="2508677"/>
            <a:ext cx="1894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Tw Cen MT" panose="020B0602020104020603" pitchFamily="34" charset="0"/>
              </a:rPr>
              <a:t>Producto próximo </a:t>
            </a:r>
          </a:p>
          <a:p>
            <a:pPr algn="ctr"/>
            <a:r>
              <a:rPr lang="es-CO" dirty="0">
                <a:latin typeface="Tw Cen MT" panose="020B0602020104020603" pitchFamily="34" charset="0"/>
              </a:rPr>
              <a:t>a caducar</a:t>
            </a:r>
            <a:endParaRPr lang="es-CO" sz="1800" dirty="0">
              <a:latin typeface="Tw Cen MT" panose="020B0602020104020603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6F7229-8B3B-D29C-5A27-68F5D6403BC2}"/>
              </a:ext>
            </a:extLst>
          </p:cNvPr>
          <p:cNvSpPr txBox="1"/>
          <p:nvPr/>
        </p:nvSpPr>
        <p:spPr>
          <a:xfrm>
            <a:off x="5906133" y="4460527"/>
            <a:ext cx="140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10$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588088C-E287-61FD-A9DF-D7561FB20467}"/>
              </a:ext>
            </a:extLst>
          </p:cNvPr>
          <p:cNvSpPr txBox="1"/>
          <p:nvPr/>
        </p:nvSpPr>
        <p:spPr>
          <a:xfrm>
            <a:off x="5869832" y="4737104"/>
            <a:ext cx="1316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100%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2D7960C-C164-A880-5724-855DCC5DBD58}"/>
              </a:ext>
            </a:extLst>
          </p:cNvPr>
          <p:cNvSpPr txBox="1"/>
          <p:nvPr/>
        </p:nvSpPr>
        <p:spPr>
          <a:xfrm>
            <a:off x="10709440" y="3194000"/>
            <a:ext cx="616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24%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FC3B027-C83A-A377-5C68-9CFE423B3E2F}"/>
              </a:ext>
            </a:extLst>
          </p:cNvPr>
          <p:cNvSpPr txBox="1"/>
          <p:nvPr/>
        </p:nvSpPr>
        <p:spPr>
          <a:xfrm>
            <a:off x="10559956" y="3579223"/>
            <a:ext cx="1034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+2.4$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A397B4F-F89A-1159-6001-51525D0847EC}"/>
              </a:ext>
            </a:extLst>
          </p:cNvPr>
          <p:cNvSpPr txBox="1"/>
          <p:nvPr/>
        </p:nvSpPr>
        <p:spPr>
          <a:xfrm>
            <a:off x="7889674" y="2077857"/>
            <a:ext cx="6193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2%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E6E3D6D-45AE-C2CB-0D49-6B61FB61EFE6}"/>
              </a:ext>
            </a:extLst>
          </p:cNvPr>
          <p:cNvSpPr txBox="1"/>
          <p:nvPr/>
        </p:nvSpPr>
        <p:spPr>
          <a:xfrm rot="20967218">
            <a:off x="3981220" y="685804"/>
            <a:ext cx="704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2%+ rendimiento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Vista general de diapositiva 9">
                <a:extLst>
                  <a:ext uri="{FF2B5EF4-FFF2-40B4-BE49-F238E27FC236}">
                    <a16:creationId xmlns:a16="http://schemas.microsoft.com/office/drawing/2014/main" id="{1C19DC8C-F650-11D5-0A49-2DB44B8DA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0939281"/>
                  </p:ext>
                </p:extLst>
              </p:nvPr>
            </p:nvGraphicFramePr>
            <p:xfrm>
              <a:off x="7468505" y="265751"/>
              <a:ext cx="1751771" cy="985371"/>
            </p:xfrm>
            <a:graphic>
              <a:graphicData uri="http://schemas.microsoft.com/office/powerpoint/2016/slidezoom">
                <pslz:sldZm>
                  <pslz:sldZmObj sldId="382" cId="2903293660">
                    <pslz:zmPr id="{FB8E9C05-D67B-479D-B03A-F79F5C9A18BA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771" cy="9853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Vista general de diapositiva 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1C19DC8C-F650-11D5-0A49-2DB44B8DA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68505" y="265751"/>
                <a:ext cx="1751771" cy="9853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2086B24F-70B2-B0C8-8534-03BA8C3BC7DA}"/>
              </a:ext>
            </a:extLst>
          </p:cNvPr>
          <p:cNvSpPr txBox="1"/>
          <p:nvPr/>
        </p:nvSpPr>
        <p:spPr>
          <a:xfrm>
            <a:off x="8851473" y="51621"/>
            <a:ext cx="3036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800" dirty="0">
                <a:latin typeface="Tw Cen MT" panose="020B0602020104020603" pitchFamily="34" charset="0"/>
              </a:rPr>
              <a:t>Liquidity pool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51AFA03B-8A3B-B2B2-D033-A8F289405E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0909" y="1128420"/>
            <a:ext cx="1835244" cy="14605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C182C2FC-BEC6-CE44-5035-E1F398F0132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3596" y="218488"/>
            <a:ext cx="1835244" cy="14605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328A874B-91E9-B93E-E730-26DBA033ED8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565407">
            <a:off x="8540538" y="692496"/>
            <a:ext cx="1341572" cy="106769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799C497F-CF39-6B88-2402-F39A996AFD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5212726">
            <a:off x="6556131" y="703300"/>
            <a:ext cx="1835244" cy="1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8" grpId="0"/>
      <p:bldP spid="8" grpId="0"/>
      <p:bldP spid="12" grpId="0"/>
      <p:bldP spid="19" grpId="0"/>
      <p:bldP spid="22" grpId="0"/>
      <p:bldP spid="24" grpId="0"/>
      <p:bldP spid="26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Forma, Círculo&#10;&#10;Descripción generada automáticament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C932AEAA-1B96-BDEF-2BC5-41DBA775B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8" y="1617900"/>
            <a:ext cx="7252990" cy="4505325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F3DCAC8-03A7-0CC7-C808-C8434CAE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5</a:t>
            </a:fld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5930075-5A39-31EF-3DCC-416E77EB9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3" b="66195"/>
          <a:stretch/>
        </p:blipFill>
        <p:spPr>
          <a:xfrm>
            <a:off x="195742" y="0"/>
            <a:ext cx="11450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D15B27-8266-C3A1-1146-FD52989CF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Forma, Círculo&#10;&#10;Descripción generada automáticamente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77EC8948-7879-7486-73E1-7A096DD1E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8" y="1617900"/>
            <a:ext cx="7252990" cy="4505325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B6546129-DDA7-7FC1-7D6C-EBD86467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3CA85CF2-E6D6-5966-BB0E-71D60750F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425" b="70572"/>
          <a:stretch/>
        </p:blipFill>
        <p:spPr>
          <a:xfrm>
            <a:off x="195742" y="-2061842"/>
            <a:ext cx="1145092" cy="9051365"/>
          </a:xfrm>
          <a:prstGeom prst="rect">
            <a:avLst/>
          </a:prstGeom>
        </p:spPr>
      </p:pic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8E11E909-2F8A-CBD4-1AD8-B1589AA9D436}"/>
              </a:ext>
            </a:extLst>
          </p:cNvPr>
          <p:cNvCxnSpPr>
            <a:cxnSpLocks/>
          </p:cNvCxnSpPr>
          <p:nvPr/>
        </p:nvCxnSpPr>
        <p:spPr>
          <a:xfrm flipV="1">
            <a:off x="5445079" y="1340285"/>
            <a:ext cx="2270954" cy="872261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1CBD85E-3FD1-268D-CCC8-E69A7138013E}"/>
              </a:ext>
            </a:extLst>
          </p:cNvPr>
          <p:cNvSpPr txBox="1"/>
          <p:nvPr/>
        </p:nvSpPr>
        <p:spPr>
          <a:xfrm>
            <a:off x="7196787" y="588844"/>
            <a:ext cx="499521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800" dirty="0">
                <a:latin typeface="Tw Cen MT" panose="020B0602020104020603" pitchFamily="34" charset="0"/>
              </a:rPr>
              <a:t>Liquidity pool</a:t>
            </a:r>
          </a:p>
          <a:p>
            <a:pPr algn="ctr"/>
            <a:endParaRPr lang="es-CO" sz="4800" dirty="0">
              <a:latin typeface="Tw Cen MT" panose="020B0602020104020603" pitchFamily="34" charset="0"/>
            </a:endParaRPr>
          </a:p>
          <a:p>
            <a:pPr algn="ctr"/>
            <a:r>
              <a:rPr lang="es-CO" sz="4800" dirty="0">
                <a:latin typeface="Tw Cen MT" panose="020B0602020104020603" pitchFamily="34" charset="0"/>
              </a:rPr>
              <a:t>Tipo de rendimiento: escogido por el comercio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Vista general de diapositiva 17">
                <a:extLst>
                  <a:ext uri="{FF2B5EF4-FFF2-40B4-BE49-F238E27FC236}">
                    <a16:creationId xmlns:a16="http://schemas.microsoft.com/office/drawing/2014/main" id="{86BA6337-0F54-5BE4-3E2C-733DE4CD7F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0540719"/>
                  </p:ext>
                </p:extLst>
              </p:nvPr>
            </p:nvGraphicFramePr>
            <p:xfrm flipH="1">
              <a:off x="11744960" y="6621514"/>
              <a:ext cx="81279" cy="45719"/>
            </p:xfrm>
            <a:graphic>
              <a:graphicData uri="http://schemas.microsoft.com/office/powerpoint/2016/slidezoom">
                <pslz:sldZm>
                  <pslz:sldZmObj sldId="386" cId="2571986075">
                    <pslz:zmPr id="{0D3A7498-9A68-47C4-86AB-BFDD0FCE86FC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H="1">
                          <a:off x="0" y="0"/>
                          <a:ext cx="81279" cy="4571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Vista general de diapositiva 1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6BA6337-0F54-5BE4-3E2C-733DE4CD7F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11744960" y="6621514"/>
                <a:ext cx="81279" cy="4571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70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958D5-C194-422F-3C2A-B337E717F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F9FB6A0-8DE2-62CA-32E5-28865004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62724AC-7A8A-1B5C-A30C-C059DF502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425" b="70572"/>
          <a:stretch/>
        </p:blipFill>
        <p:spPr>
          <a:xfrm>
            <a:off x="195742" y="-2061842"/>
            <a:ext cx="1145092" cy="9051365"/>
          </a:xfrm>
          <a:prstGeom prst="rect">
            <a:avLst/>
          </a:prstGeom>
        </p:spPr>
      </p:pic>
      <p:pic>
        <p:nvPicPr>
          <p:cNvPr id="6" name="Imagen 5" descr="Flecha&#10;&#10;Descripción generada automáticamente">
            <a:extLst>
              <a:ext uri="{FF2B5EF4-FFF2-40B4-BE49-F238E27FC236}">
                <a16:creationId xmlns:a16="http://schemas.microsoft.com/office/drawing/2014/main" id="{887F221B-62AB-BE43-B450-EE3DC92A8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714" y="36830"/>
            <a:ext cx="7401722" cy="695269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73F51C1-1903-67FE-47AE-C7002284A1A2}"/>
              </a:ext>
            </a:extLst>
          </p:cNvPr>
          <p:cNvSpPr txBox="1"/>
          <p:nvPr/>
        </p:nvSpPr>
        <p:spPr>
          <a:xfrm>
            <a:off x="8949188" y="1720364"/>
            <a:ext cx="27595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4800" dirty="0">
                <a:latin typeface="Tw Cen MT" panose="020B0602020104020603" pitchFamily="34" charset="0"/>
              </a:rPr>
              <a:t>Mayor o Menor riesgo 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257198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D6C0B-072C-473D-E207-C91BEA139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AB8E24D-E314-DB16-E068-E469872A9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01934BC8-329D-16E6-3D2A-E75812A6D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673" y="1552418"/>
            <a:ext cx="1480219" cy="1420210"/>
          </a:xfrm>
          <a:prstGeom prst="rect">
            <a:avLst/>
          </a:prstGeom>
        </p:spPr>
      </p:pic>
      <p:pic>
        <p:nvPicPr>
          <p:cNvPr id="11" name="Imagen 10" descr="Icono&#10;&#10;Descripción generada automáticamente">
            <a:extLst>
              <a:ext uri="{FF2B5EF4-FFF2-40B4-BE49-F238E27FC236}">
                <a16:creationId xmlns:a16="http://schemas.microsoft.com/office/drawing/2014/main" id="{0B09BAAD-A38C-74FA-3D18-356262F64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41" y="3072085"/>
            <a:ext cx="1506363" cy="1560869"/>
          </a:xfrm>
          <a:prstGeom prst="rect">
            <a:avLst/>
          </a:prstGeom>
        </p:spPr>
      </p:pic>
      <p:pic>
        <p:nvPicPr>
          <p:cNvPr id="13" name="Imagen 12" descr="Icono&#10;&#10;Descripción generada automáticamente">
            <a:extLst>
              <a:ext uri="{FF2B5EF4-FFF2-40B4-BE49-F238E27FC236}">
                <a16:creationId xmlns:a16="http://schemas.microsoft.com/office/drawing/2014/main" id="{C85CE583-0460-A66C-C354-1128864111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97" y="4739249"/>
            <a:ext cx="1442613" cy="149714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7D7C3BB-63A7-2933-3EEC-906F47546F6F}"/>
              </a:ext>
            </a:extLst>
          </p:cNvPr>
          <p:cNvSpPr txBox="1"/>
          <p:nvPr/>
        </p:nvSpPr>
        <p:spPr>
          <a:xfrm>
            <a:off x="1283841" y="173303"/>
            <a:ext cx="1690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>
                <a:latin typeface="Tw Cen MT" panose="020B0602020104020603" pitchFamily="34" charset="0"/>
              </a:rPr>
              <a:t>Negocios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B7393429-8A1B-2B5E-3C74-E75C31259ADD}"/>
              </a:ext>
            </a:extLst>
          </p:cNvPr>
          <p:cNvCxnSpPr>
            <a:cxnSpLocks/>
          </p:cNvCxnSpPr>
          <p:nvPr/>
        </p:nvCxnSpPr>
        <p:spPr>
          <a:xfrm>
            <a:off x="3040082" y="3778299"/>
            <a:ext cx="1771137" cy="0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A100B374-2EA7-EA5A-A777-DADA56615F5B}"/>
              </a:ext>
            </a:extLst>
          </p:cNvPr>
          <p:cNvCxnSpPr>
            <a:cxnSpLocks/>
          </p:cNvCxnSpPr>
          <p:nvPr/>
        </p:nvCxnSpPr>
        <p:spPr>
          <a:xfrm flipV="1">
            <a:off x="3272010" y="4976371"/>
            <a:ext cx="1475072" cy="240729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8" name="Gráfico 37" descr="Bolsa de la compra con relleno sólido">
            <a:extLst>
              <a:ext uri="{FF2B5EF4-FFF2-40B4-BE49-F238E27FC236}">
                <a16:creationId xmlns:a16="http://schemas.microsoft.com/office/drawing/2014/main" id="{828F92AC-F587-6701-086A-A0B83FDDE1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82654" y="3033207"/>
            <a:ext cx="1490184" cy="1490184"/>
          </a:xfrm>
          <a:prstGeom prst="rect">
            <a:avLst/>
          </a:prstGeom>
        </p:spPr>
      </p:pic>
      <p:pic>
        <p:nvPicPr>
          <p:cNvPr id="43" name="Imagen 42" descr="Icono&#10;&#10;Descripción generada automáticamente">
            <a:extLst>
              <a:ext uri="{FF2B5EF4-FFF2-40B4-BE49-F238E27FC236}">
                <a16:creationId xmlns:a16="http://schemas.microsoft.com/office/drawing/2014/main" id="{77F4AA18-181C-2D4D-263C-2D6DF44195C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8" r="35890"/>
          <a:stretch/>
        </p:blipFill>
        <p:spPr>
          <a:xfrm>
            <a:off x="9258840" y="2460478"/>
            <a:ext cx="1490184" cy="2300578"/>
          </a:xfrm>
          <a:prstGeom prst="rect">
            <a:avLst/>
          </a:prstGeom>
        </p:spPr>
      </p:pic>
      <p:pic>
        <p:nvPicPr>
          <p:cNvPr id="47" name="Imagen 46" descr="Forma, Flecha&#10;&#10;Descripción generada automáticamente">
            <a:extLst>
              <a:ext uri="{FF2B5EF4-FFF2-40B4-BE49-F238E27FC236}">
                <a16:creationId xmlns:a16="http://schemas.microsoft.com/office/drawing/2014/main" id="{6E2557E5-F6E7-E63F-4080-565CBB0BDE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5503">
            <a:off x="6571133" y="3437267"/>
            <a:ext cx="854160" cy="918222"/>
          </a:xfrm>
          <a:prstGeom prst="rect">
            <a:avLst/>
          </a:prstGeom>
        </p:spPr>
      </p:pic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1B9713C3-34BC-66FD-244F-6EE7EAA28ED8}"/>
              </a:ext>
            </a:extLst>
          </p:cNvPr>
          <p:cNvCxnSpPr>
            <a:cxnSpLocks/>
          </p:cNvCxnSpPr>
          <p:nvPr/>
        </p:nvCxnSpPr>
        <p:spPr>
          <a:xfrm>
            <a:off x="7888341" y="3778299"/>
            <a:ext cx="1181908" cy="0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E0E1BFDE-B66C-84A5-9FE4-13D06CF4E9F2}"/>
              </a:ext>
            </a:extLst>
          </p:cNvPr>
          <p:cNvCxnSpPr>
            <a:cxnSpLocks/>
          </p:cNvCxnSpPr>
          <p:nvPr/>
        </p:nvCxnSpPr>
        <p:spPr>
          <a:xfrm>
            <a:off x="3123210" y="5947261"/>
            <a:ext cx="6135630" cy="0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4" name="Imagen 53" descr="Interfaz de usuario gráfica, Forma&#10;&#10;Descripción generada automáticamente con confianza media">
            <a:extLst>
              <a:ext uri="{FF2B5EF4-FFF2-40B4-BE49-F238E27FC236}">
                <a16:creationId xmlns:a16="http://schemas.microsoft.com/office/drawing/2014/main" id="{F620F05F-8FDC-D6E3-84EC-2CB2D34623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326" y="2061150"/>
            <a:ext cx="1383350" cy="979061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736A4B9D-1FB9-E43C-BE26-3C4613C391B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15814" y="5320149"/>
            <a:ext cx="846864" cy="599365"/>
          </a:xfrm>
          <a:prstGeom prst="rect">
            <a:avLst/>
          </a:prstGeom>
        </p:spPr>
      </p:pic>
      <p:pic>
        <p:nvPicPr>
          <p:cNvPr id="58" name="Imagen 57" descr="Texto&#10;&#10;Descripción generada automáticamente con confianza media">
            <a:extLst>
              <a:ext uri="{FF2B5EF4-FFF2-40B4-BE49-F238E27FC236}">
                <a16:creationId xmlns:a16="http://schemas.microsoft.com/office/drawing/2014/main" id="{5CA4859B-3007-7C89-CB9C-2ACF2C4A9C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153" y="5047622"/>
            <a:ext cx="1490184" cy="1497147"/>
          </a:xfrm>
          <a:prstGeom prst="rect">
            <a:avLst/>
          </a:prstGeom>
        </p:spPr>
      </p:pic>
      <p:cxnSp>
        <p:nvCxnSpPr>
          <p:cNvPr id="84" name="Conector recto de flecha 83">
            <a:extLst>
              <a:ext uri="{FF2B5EF4-FFF2-40B4-BE49-F238E27FC236}">
                <a16:creationId xmlns:a16="http://schemas.microsoft.com/office/drawing/2014/main" id="{8F6E934A-EEA1-151C-F147-E55234D71C46}"/>
              </a:ext>
            </a:extLst>
          </p:cNvPr>
          <p:cNvCxnSpPr>
            <a:cxnSpLocks/>
          </p:cNvCxnSpPr>
          <p:nvPr/>
        </p:nvCxnSpPr>
        <p:spPr>
          <a:xfrm>
            <a:off x="3123210" y="2321401"/>
            <a:ext cx="1614376" cy="439575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0D6A9429-8334-6F70-BEE4-6AAB6B2FAA4D}"/>
              </a:ext>
            </a:extLst>
          </p:cNvPr>
          <p:cNvCxnSpPr>
            <a:cxnSpLocks/>
          </p:cNvCxnSpPr>
          <p:nvPr/>
        </p:nvCxnSpPr>
        <p:spPr>
          <a:xfrm flipV="1">
            <a:off x="7350869" y="1636426"/>
            <a:ext cx="1006502" cy="936951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BEBDD300-813B-F745-70E4-E10140876B36}"/>
              </a:ext>
            </a:extLst>
          </p:cNvPr>
          <p:cNvCxnSpPr>
            <a:cxnSpLocks/>
          </p:cNvCxnSpPr>
          <p:nvPr/>
        </p:nvCxnSpPr>
        <p:spPr>
          <a:xfrm flipH="1">
            <a:off x="3272010" y="1130298"/>
            <a:ext cx="4039568" cy="704838"/>
          </a:xfrm>
          <a:prstGeom prst="straightConnector1">
            <a:avLst/>
          </a:prstGeom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4E92F0C0-240D-5406-426F-FFBA44B6D52C}"/>
              </a:ext>
            </a:extLst>
          </p:cNvPr>
          <p:cNvSpPr txBox="1"/>
          <p:nvPr/>
        </p:nvSpPr>
        <p:spPr>
          <a:xfrm>
            <a:off x="5291794" y="2508677"/>
            <a:ext cx="1894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latin typeface="Tw Cen MT" panose="020B0602020104020603" pitchFamily="34" charset="0"/>
              </a:rPr>
              <a:t>Producto próximo </a:t>
            </a:r>
          </a:p>
          <a:p>
            <a:pPr algn="ctr"/>
            <a:r>
              <a:rPr lang="es-CO" dirty="0">
                <a:latin typeface="Tw Cen MT" panose="020B0602020104020603" pitchFamily="34" charset="0"/>
              </a:rPr>
              <a:t>a caducar</a:t>
            </a:r>
            <a:endParaRPr lang="es-CO" sz="1800" dirty="0">
              <a:latin typeface="Tw Cen MT" panose="020B0602020104020603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F24EC6F-207C-B06D-B3E3-1AACD4CED166}"/>
              </a:ext>
            </a:extLst>
          </p:cNvPr>
          <p:cNvSpPr txBox="1"/>
          <p:nvPr/>
        </p:nvSpPr>
        <p:spPr>
          <a:xfrm>
            <a:off x="5906133" y="4460527"/>
            <a:ext cx="140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10$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2AFB980-0682-234A-CC17-AFA9D7A12104}"/>
              </a:ext>
            </a:extLst>
          </p:cNvPr>
          <p:cNvSpPr txBox="1"/>
          <p:nvPr/>
        </p:nvSpPr>
        <p:spPr>
          <a:xfrm>
            <a:off x="5869832" y="4737104"/>
            <a:ext cx="1316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100%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BE9D243-5FAF-8A26-AC7F-7329133ACF88}"/>
              </a:ext>
            </a:extLst>
          </p:cNvPr>
          <p:cNvSpPr txBox="1"/>
          <p:nvPr/>
        </p:nvSpPr>
        <p:spPr>
          <a:xfrm>
            <a:off x="10709440" y="3194000"/>
            <a:ext cx="6161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24%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BA3C2D5-E09D-E937-5478-25D3AB473AF9}"/>
              </a:ext>
            </a:extLst>
          </p:cNvPr>
          <p:cNvSpPr txBox="1"/>
          <p:nvPr/>
        </p:nvSpPr>
        <p:spPr>
          <a:xfrm>
            <a:off x="10559956" y="3579223"/>
            <a:ext cx="10345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+2.4$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8B583FD-410A-0A59-CC37-47E274FCDD50}"/>
              </a:ext>
            </a:extLst>
          </p:cNvPr>
          <p:cNvSpPr txBox="1"/>
          <p:nvPr/>
        </p:nvSpPr>
        <p:spPr>
          <a:xfrm>
            <a:off x="7889674" y="2077857"/>
            <a:ext cx="6193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2%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8F0E8D0-67F0-5DBE-CC5D-A28AC5C09C89}"/>
              </a:ext>
            </a:extLst>
          </p:cNvPr>
          <p:cNvSpPr txBox="1"/>
          <p:nvPr/>
        </p:nvSpPr>
        <p:spPr>
          <a:xfrm rot="20967218">
            <a:off x="3981220" y="685804"/>
            <a:ext cx="704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s-ES" sz="1800" dirty="0"/>
              <a:t>2%+ rendimiento 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Vista general de diapositiva 9">
                <a:extLst>
                  <a:ext uri="{FF2B5EF4-FFF2-40B4-BE49-F238E27FC236}">
                    <a16:creationId xmlns:a16="http://schemas.microsoft.com/office/drawing/2014/main" id="{3398F068-5D7F-ABE1-ACB3-CA986A0192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68505" y="265751"/>
              <a:ext cx="1751771" cy="985371"/>
            </p:xfrm>
            <a:graphic>
              <a:graphicData uri="http://schemas.microsoft.com/office/powerpoint/2016/slidezoom">
                <pslz:sldZm>
                  <pslz:sldZmObj sldId="382" cId="2903293660">
                    <pslz:zmPr id="{FB8E9C05-D67B-479D-B03A-F79F5C9A18BA}" returnToParent="0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51771" cy="98537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Vista general de diapositiva 9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3398F068-5D7F-ABE1-ACB3-CA986A0192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468505" y="265751"/>
                <a:ext cx="1751771" cy="98537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0FB1ABE3-0BEA-56F5-27BE-F20830E220A1}"/>
              </a:ext>
            </a:extLst>
          </p:cNvPr>
          <p:cNvSpPr txBox="1"/>
          <p:nvPr/>
        </p:nvSpPr>
        <p:spPr>
          <a:xfrm>
            <a:off x="8851473" y="51621"/>
            <a:ext cx="3036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800" dirty="0">
                <a:latin typeface="Tw Cen MT" panose="020B0602020104020603" pitchFamily="34" charset="0"/>
              </a:rPr>
              <a:t>Liquidity pool</a:t>
            </a:r>
          </a:p>
        </p:txBody>
      </p:sp>
    </p:spTree>
    <p:extLst>
      <p:ext uri="{BB962C8B-B14F-4D97-AF65-F5344CB8AC3E}">
        <p14:creationId xmlns:p14="http://schemas.microsoft.com/office/powerpoint/2010/main" val="125720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3">
            <a:extLst>
              <a:ext uri="{FF2B5EF4-FFF2-40B4-BE49-F238E27FC236}">
                <a16:creationId xmlns:a16="http://schemas.microsoft.com/office/drawing/2014/main" id="{70437E82-E29D-8C18-6430-182BCFF55EF0}"/>
              </a:ext>
            </a:extLst>
          </p:cNvPr>
          <p:cNvSpPr txBox="1">
            <a:spLocks/>
          </p:cNvSpPr>
          <p:nvPr/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CO"/>
            </a:defPPr>
            <a:lvl1pPr marL="0" algn="r" defTabSz="9144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1DFE18ED-5951-B956-535B-79A5D14401D9}"/>
              </a:ext>
            </a:extLst>
          </p:cNvPr>
          <p:cNvSpPr txBox="1"/>
          <p:nvPr/>
        </p:nvSpPr>
        <p:spPr>
          <a:xfrm>
            <a:off x="1042631" y="259672"/>
            <a:ext cx="570564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CO" sz="4800" dirty="0">
                <a:solidFill>
                  <a:srgbClr val="002060"/>
                </a:solidFill>
                <a:latin typeface="Tw Cen MT" panose="020B0602020104020603" pitchFamily="34" charset="0"/>
              </a:rPr>
              <a:t>¿A quién apuntamos?</a:t>
            </a:r>
            <a:endParaRPr lang="es-CO" sz="4800" dirty="0">
              <a:solidFill>
                <a:srgbClr val="002060"/>
              </a:solidFill>
            </a:endParaRPr>
          </a:p>
        </p:txBody>
      </p:sp>
      <p:pic>
        <p:nvPicPr>
          <p:cNvPr id="7" name="Gráfico 6" descr="Tienda con relleno sólido">
            <a:extLst>
              <a:ext uri="{FF2B5EF4-FFF2-40B4-BE49-F238E27FC236}">
                <a16:creationId xmlns:a16="http://schemas.microsoft.com/office/drawing/2014/main" id="{93BA1A19-880E-2368-B245-AE30422B4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3029" y="3615247"/>
            <a:ext cx="1481847" cy="1481847"/>
          </a:xfrm>
          <a:prstGeom prst="rect">
            <a:avLst/>
          </a:prstGeom>
        </p:spPr>
      </p:pic>
      <p:pic>
        <p:nvPicPr>
          <p:cNvPr id="10" name="Gráfico 9" descr="Tienda con relleno sólido">
            <a:extLst>
              <a:ext uri="{FF2B5EF4-FFF2-40B4-BE49-F238E27FC236}">
                <a16:creationId xmlns:a16="http://schemas.microsoft.com/office/drawing/2014/main" id="{5430F3DA-B59D-6162-C6CF-E83D9F16C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01325" y="2197868"/>
            <a:ext cx="3148319" cy="3148319"/>
          </a:xfrm>
          <a:prstGeom prst="rect">
            <a:avLst/>
          </a:prstGeom>
        </p:spPr>
      </p:pic>
      <p:pic>
        <p:nvPicPr>
          <p:cNvPr id="11" name="Gráfico 10" descr="Tienda con relleno sólido">
            <a:extLst>
              <a:ext uri="{FF2B5EF4-FFF2-40B4-BE49-F238E27FC236}">
                <a16:creationId xmlns:a16="http://schemas.microsoft.com/office/drawing/2014/main" id="{BD6C1EF5-52ED-9112-EA6D-466D67F44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8991" y="1370124"/>
            <a:ext cx="4117751" cy="411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2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ecort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Circuito">
  <a:themeElements>
    <a:clrScheme name="Personalizado 1">
      <a:dk1>
        <a:srgbClr val="021C2A"/>
      </a:dk1>
      <a:lt1>
        <a:srgbClr val="021C2A"/>
      </a:lt1>
      <a:dk2>
        <a:srgbClr val="1910D6"/>
      </a:dk2>
      <a:lt2>
        <a:srgbClr val="FFFF00"/>
      </a:lt2>
      <a:accent1>
        <a:srgbClr val="E6C069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021C2A"/>
      </a:accent6>
      <a:hlink>
        <a:srgbClr val="77A2BB"/>
      </a:hlink>
      <a:folHlink>
        <a:srgbClr val="957A99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EA1991B-FBCE-46EE-AEF7-FFDF9A4EA5F6}">
  <we:reference id="wa200000113" version="1.0.0.0" store="es-ES" storeType="OMEX"/>
  <we:alternateReferences>
    <we:reference id="wa200000113" version="1.0.0.0" store="wa20000011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8D673084B29B429936277699C20EF8" ma:contentTypeVersion="10" ma:contentTypeDescription="Create a new document." ma:contentTypeScope="" ma:versionID="baa960ff62b19477ebcc6ad0754bdbee">
  <xsd:schema xmlns:xsd="http://www.w3.org/2001/XMLSchema" xmlns:xs="http://www.w3.org/2001/XMLSchema" xmlns:p="http://schemas.microsoft.com/office/2006/metadata/properties" xmlns:ns3="2510d7ae-cc23-45a7-92bd-81a98ce4d3f3" xmlns:ns4="1adbf6ae-c8b7-47f2-8869-a68fffd99b58" targetNamespace="http://schemas.microsoft.com/office/2006/metadata/properties" ma:root="true" ma:fieldsID="163cd3495e9402bc3a110e62a7b13933" ns3:_="" ns4:_="">
    <xsd:import namespace="2510d7ae-cc23-45a7-92bd-81a98ce4d3f3"/>
    <xsd:import namespace="1adbf6ae-c8b7-47f2-8869-a68fffd99b5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bjectDetectorVersions" minOccurs="0"/>
                <xsd:element ref="ns3:MediaServiceAutoTag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10d7ae-cc23-45a7-92bd-81a98ce4d3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dbf6ae-c8b7-47f2-8869-a68fffd99b5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510d7ae-cc23-45a7-92bd-81a98ce4d3f3" xsi:nil="true"/>
  </documentManagement>
</p:properties>
</file>

<file path=customXml/itemProps1.xml><?xml version="1.0" encoding="utf-8"?>
<ds:datastoreItem xmlns:ds="http://schemas.openxmlformats.org/officeDocument/2006/customXml" ds:itemID="{26CAFE1F-253E-47AE-9473-89278EAD41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0557F4-2A62-42F7-A192-EE705123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10d7ae-cc23-45a7-92bd-81a98ce4d3f3"/>
    <ds:schemaRef ds:uri="1adbf6ae-c8b7-47f2-8869-a68fffd99b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54840E-7902-40A1-8C52-AFCE84CC9A52}">
  <ds:schemaRefs>
    <ds:schemaRef ds:uri="http://schemas.microsoft.com/office/2006/metadata/properties"/>
    <ds:schemaRef ds:uri="1adbf6ae-c8b7-47f2-8869-a68fffd99b58"/>
    <ds:schemaRef ds:uri="http://www.w3.org/XML/1998/namespace"/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2510d7ae-cc23-45a7-92bd-81a98ce4d3f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102</Words>
  <Application>Microsoft Office PowerPoint</Application>
  <PresentationFormat>Panorámica</PresentationFormat>
  <Paragraphs>39</Paragraphs>
  <Slides>11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Calibri</vt:lpstr>
      <vt:lpstr>Cascadia Code SemiBold</vt:lpstr>
      <vt:lpstr>Franklin Gothic Book</vt:lpstr>
      <vt:lpstr>Tw Cen MT</vt:lpstr>
      <vt:lpstr>Recorte</vt:lpstr>
      <vt:lpstr>Circuito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Santiago lynett</dc:creator>
  <cp:lastModifiedBy>SANTIAGO ANDRÉS MESA NIÑO</cp:lastModifiedBy>
  <cp:revision>9</cp:revision>
  <dcterms:created xsi:type="dcterms:W3CDTF">2023-10-17T04:29:17Z</dcterms:created>
  <dcterms:modified xsi:type="dcterms:W3CDTF">2024-02-18T21:25:24Z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0x0101001C8D673084B29B429936277699C20EF8</vt:lpwstr>
  </property>
</Properties>
</file>